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24028370480839"/>
          <c:y val="0.33414698900885004"/>
          <c:w val="0.63743947439973814"/>
          <c:h val="0.5185461542992911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IMAŠ LI POTEŠKOĆA ODMORITI SE I SPAVATI NAKON VREMENA PROVEDENOG NA DRUŠTVENIM MREŽAMA?</a:t>
            </a:r>
          </a:p>
        </c:rich>
      </c:tx>
      <c:layout>
        <c:manualLayout>
          <c:xMode val="edge"/>
          <c:yMode val="edge"/>
          <c:x val="0.10244854699716448"/>
          <c:y val="1.712647515070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75499138089874"/>
          <c:y val="0.31222016855415718"/>
          <c:w val="0.63743947439973814"/>
          <c:h val="0.5185461542992911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IMAŠ LI POTEŠKOĆA ODMORITI SE I SPAVATI NAKON VREMENA PROVEDENOG NA DRUŠTVENIM MREŽAMA?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5330795271825584E-3"/>
                  <c:y val="-8.355654035707847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665828229804624E-2"/>
                  <c:y val="-9.7598425196850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256124234470702E-2"/>
                  <c:y val="9.800399950006245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532115777194555E-2"/>
                  <c:y val="-1.170978627671541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  <c:pt idx="3">
                  <c:v>Bez odgovora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27</c:v>
                </c:pt>
                <c:pt idx="1">
                  <c:v>44</c:v>
                </c:pt>
                <c:pt idx="2">
                  <c:v>142</c:v>
                </c:pt>
                <c:pt idx="3">
                  <c:v>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DA LI DRUŠTVENI MEDIJI NEGATIVNO UTJEČU NA TVOJE PONAŠANJE?</a:t>
            </a:r>
          </a:p>
        </c:rich>
      </c:tx>
      <c:layout>
        <c:manualLayout>
          <c:xMode val="edge"/>
          <c:yMode val="edge"/>
          <c:x val="0.10244854699716448"/>
          <c:y val="1.712647515070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9060566768829"/>
          <c:w val="0.88109432125702092"/>
          <c:h val="0.7162002492645940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DA LI DRUŠTVENI MEDIJI NEGATIVNO UTJEČU NA TVOJE PONAŠANJE?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5330795271825584E-3"/>
                  <c:y val="-8.355654035707847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665828229804624E-2"/>
                  <c:y val="-9.7598425196850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256124234470702E-2"/>
                  <c:y val="9.800399950006245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532115777194555E-2"/>
                  <c:y val="-1.170978627671541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  <c:pt idx="3">
                  <c:v>Bez odgovora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</c:v>
                </c:pt>
                <c:pt idx="1">
                  <c:v>48</c:v>
                </c:pt>
                <c:pt idx="2">
                  <c:v>156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JESI LI IKADA DOŽIVIO/LA DA TE NETKO MALTRETIRA PREKO FACEBOOKA I SLIČNIH MEDIJA?</a:t>
            </a:r>
          </a:p>
        </c:rich>
      </c:tx>
      <c:layout>
        <c:manualLayout>
          <c:xMode val="edge"/>
          <c:yMode val="edge"/>
          <c:x val="0.10244854699716448"/>
          <c:y val="1.712647515070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78742087386136E-2"/>
          <c:y val="0.23985239739149666"/>
          <c:w val="0.79675322294272033"/>
          <c:h val="0.6491186395786693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JESI LI IKADA DOŽIVIO/LA DA TE NETKO MALTRETIRA PREKO FACEBOOKA I SLIČNIH MEDIJA?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5330795271825584E-3"/>
                  <c:y val="-8.355654035707847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665828229804624E-2"/>
                  <c:y val="-9.7598425196850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256124234470702E-2"/>
                  <c:y val="9.800399950006245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532115777194555E-2"/>
                  <c:y val="-1.170978627671541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  <c:pt idx="3">
                  <c:v>Bez odgovora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31</c:v>
                </c:pt>
                <c:pt idx="2">
                  <c:v>192</c:v>
                </c:pt>
                <c:pt idx="3">
                  <c:v>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KOJI SU RAZLOZI ZBOG KOJIH KORISTIŠ Internet?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932557041480924E-2"/>
          <c:y val="0.32600472611562775"/>
          <c:w val="0.8504674616637552"/>
          <c:h val="0.6303445252187720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KOJI SU RAZLOZI ZBOG KOJIH KORISTIŠ Internet?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96533245844269"/>
                  <c:y val="6.278371453568304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1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1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1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1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Zbog bijega od problema</c:v>
                </c:pt>
                <c:pt idx="1">
                  <c:v>Zbog osjećaja da si nešto propustio/la</c:v>
                </c:pt>
                <c:pt idx="2">
                  <c:v>Da bih saznao/la nešto novo</c:v>
                </c:pt>
                <c:pt idx="3">
                  <c:v>Zbog dosade</c:v>
                </c:pt>
                <c:pt idx="4">
                  <c:v>Bez odgovora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112</c:v>
                </c:pt>
                <c:pt idx="3">
                  <c:v>108</c:v>
                </c:pt>
                <c:pt idx="4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SMATRAŠ LI DA SU TI U NEKOM TRENUTKU ODNOSI S PRIJATELJIMA ILI NEKIM DRUGIM OSOBAMA BILI NARUŠENI ZBOG PRETJERANOG KORIŠTENJA INTERNETA?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523449038323587E-2"/>
          <c:y val="0.41780646271675054"/>
          <c:w val="0.73169459267828496"/>
          <c:h val="0.5385426002077609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SMATRAŠ LI DA SU TI U NEKOM TRENUTKU ODNOSI S PRIJATELJIMA ILI NEKIM DRUGIM OSOBAMA BILI NARUŠENI ZBOG PRETJERANOG KORIŠTENJA INTERNETA?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2.4137591030101561E-3"/>
                  <c:y val="-4.771629240789345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96533245844269"/>
                  <c:y val="6.278371453568304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667432000338064"/>
                  <c:y val="-3.15074851754641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4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  <c:pt idx="4">
                  <c:v>Bez odgovora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20</c:v>
                </c:pt>
                <c:pt idx="1">
                  <c:v>41</c:v>
                </c:pt>
                <c:pt idx="2">
                  <c:v>150</c:v>
                </c:pt>
                <c:pt idx="4">
                  <c:v>4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20" baseline="0" dirty="0"/>
              <a:t>JESI LI OSOBNO SUSREO SVE SVOJE ONLINE PRIJATELJE?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523449038323587E-2"/>
          <c:y val="0.41780646271675054"/>
          <c:w val="0.73169459267828496"/>
          <c:h val="0.5385426002077609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JESI LI OSOBNO SUSREO SVE SVOJE ONLINE PRIJATELJE?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2.4137591030101561E-3"/>
                  <c:y val="-4.771629240789345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96533245844269"/>
                  <c:y val="6.278371453568304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667432000338064"/>
                  <c:y val="-3.15074851754641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4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4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Da</c:v>
                </c:pt>
                <c:pt idx="2">
                  <c:v>Ne</c:v>
                </c:pt>
                <c:pt idx="4">
                  <c:v>Bez odgovora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129</c:v>
                </c:pt>
                <c:pt idx="2">
                  <c:v>84</c:v>
                </c:pt>
                <c:pt idx="4">
                  <c:v>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000" baseline="0" dirty="0">
                <a:solidFill>
                  <a:srgbClr val="FF0000"/>
                </a:solidFill>
              </a:rPr>
              <a:t>DA LI SE OSJEĆAŠ OVISNIM/OM O INTERNETU?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6296296296296086E-3"/>
                  <c:y val="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294E-3"/>
                  <c:y val="0.13095238095238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96296296296294E-3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1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3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12</c:v>
                </c:pt>
                <c:pt idx="1">
                  <c:v>83</c:v>
                </c:pt>
                <c:pt idx="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Skup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3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Skup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3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116784"/>
        <c:axId val="207672352"/>
        <c:axId val="206103696"/>
      </c:bar3DChart>
      <c:catAx>
        <c:axId val="1571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672352"/>
        <c:crosses val="autoZero"/>
        <c:auto val="1"/>
        <c:lblAlgn val="ctr"/>
        <c:lblOffset val="100"/>
        <c:noMultiLvlLbl val="0"/>
      </c:catAx>
      <c:valAx>
        <c:axId val="2076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7116784"/>
        <c:crosses val="autoZero"/>
        <c:crossBetween val="between"/>
      </c:valAx>
      <c:serAx>
        <c:axId val="206103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2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67235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000" baseline="0" dirty="0">
                <a:solidFill>
                  <a:srgbClr val="C00000"/>
                </a:solidFill>
              </a:rPr>
              <a:t>OSJEĆAŠ LI SE NELAGODNO KADA NE MOŽEŠ PRISTUPITI F</a:t>
            </a:r>
            <a:r>
              <a:rPr lang="hr-HR" sz="2000" baseline="0" dirty="0" smtClean="0">
                <a:solidFill>
                  <a:srgbClr val="C00000"/>
                </a:solidFill>
              </a:rPr>
              <a:t>ACEBOOKU </a:t>
            </a:r>
            <a:r>
              <a:rPr lang="hr-HR" sz="2000" baseline="0" dirty="0">
                <a:solidFill>
                  <a:srgbClr val="C00000"/>
                </a:solidFill>
              </a:rPr>
              <a:t>ILI SLIČNIM MREŽAMA?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6296296296296086E-3"/>
                  <c:y val="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294E-3"/>
                  <c:y val="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96296296296294E-3"/>
                  <c:y val="0.15079365079365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3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19</c:v>
                </c:pt>
                <c:pt idx="1">
                  <c:v>53</c:v>
                </c:pt>
                <c:pt idx="2">
                  <c:v>121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Skup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3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Skup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3"/>
                <c:pt idx="0">
                  <c:v>Da</c:v>
                </c:pt>
                <c:pt idx="1">
                  <c:v>Malo</c:v>
                </c:pt>
                <c:pt idx="2">
                  <c:v>Ne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675712"/>
        <c:axId val="207676272"/>
        <c:axId val="157191216"/>
      </c:bar3DChart>
      <c:catAx>
        <c:axId val="20767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676272"/>
        <c:crosses val="autoZero"/>
        <c:auto val="1"/>
        <c:lblAlgn val="ctr"/>
        <c:lblOffset val="100"/>
        <c:noMultiLvlLbl val="0"/>
      </c:catAx>
      <c:valAx>
        <c:axId val="20767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675712"/>
        <c:crosses val="autoZero"/>
        <c:crossBetween val="between"/>
      </c:valAx>
      <c:serAx>
        <c:axId val="1571912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4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67627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6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043170"/>
          </a:xfrm>
        </p:spPr>
        <p:txBody>
          <a:bodyPr>
            <a:normAutofit/>
          </a:bodyPr>
          <a:lstStyle/>
          <a:p>
            <a:r>
              <a:rPr lang="hr-HR" sz="3200" dirty="0"/>
              <a:t>REZULTATI ISTRAŽIVANJA UTJECAJA DRUŠTVENIH MREŽA NA MLADE U OPĆINI PROZOR-RAMA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8039" y="5576551"/>
            <a:ext cx="9062949" cy="721217"/>
          </a:xfrm>
        </p:spPr>
        <p:txBody>
          <a:bodyPr/>
          <a:lstStyle/>
          <a:p>
            <a:r>
              <a:rPr lang="hr-HR" dirty="0"/>
              <a:t>JAVNA USTANOVA CENTAR ZA SOCIJALNI RAD PROZOR-RAMA</a:t>
            </a:r>
          </a:p>
        </p:txBody>
      </p:sp>
    </p:spTree>
    <p:extLst>
      <p:ext uri="{BB962C8B-B14F-4D97-AF65-F5344CB8AC3E}">
        <p14:creationId xmlns:p14="http://schemas.microsoft.com/office/powerpoint/2010/main" val="245154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1078808"/>
              </p:ext>
            </p:extLst>
          </p:nvPr>
        </p:nvGraphicFramePr>
        <p:xfrm>
          <a:off x="-1" y="4"/>
          <a:ext cx="12222052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305186"/>
                <a:gridCol w="2498635"/>
                <a:gridCol w="2343955"/>
                <a:gridCol w="2266681"/>
                <a:gridCol w="2807595"/>
              </a:tblGrid>
              <a:tr h="430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KOJI NAČIN I KOLIKO KOMUNICIRAŠ S PRIJATELJIMA?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Svakodnevno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Svakih nekoliko dana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Rijetko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 odgovora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14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Osobno (susretom, druženjem)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Putem tekstualnih poruka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Razgovor telefonom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Putem društvenih mreža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E-mailom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chat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igre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Preko raznih aplikacija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7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9168447"/>
              </p:ext>
            </p:extLst>
          </p:nvPr>
        </p:nvGraphicFramePr>
        <p:xfrm>
          <a:off x="0" y="3"/>
          <a:ext cx="12192000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074"/>
                <a:gridCol w="2441580"/>
                <a:gridCol w="2440255"/>
                <a:gridCol w="2441580"/>
                <a:gridCol w="2245511"/>
              </a:tblGrid>
              <a:tr h="57143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aseline="0" dirty="0">
                          <a:solidFill>
                            <a:schemeClr val="bg1"/>
                          </a:solidFill>
                          <a:effectLst/>
                        </a:rPr>
                        <a:t>NA KOJI NAČIN SI AKTIVAN/AKTIVNA NA DRUŠTVENIM MREŽAMA?</a:t>
                      </a:r>
                      <a:endParaRPr lang="hr-HR" sz="20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898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baseline="0" dirty="0">
                          <a:solidFill>
                            <a:schemeClr val="bg1"/>
                          </a:solidFill>
                          <a:effectLst/>
                        </a:rPr>
                        <a:t>Skoro svaki dan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baseline="0" dirty="0">
                          <a:solidFill>
                            <a:schemeClr val="bg1"/>
                          </a:solidFill>
                          <a:effectLst/>
                        </a:rPr>
                        <a:t>Rijetko ili ponekad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baseline="0" dirty="0">
                          <a:solidFill>
                            <a:schemeClr val="bg1"/>
                          </a:solidFill>
                          <a:effectLst/>
                        </a:rPr>
                        <a:t>Nikada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baseline="0" dirty="0">
                          <a:solidFill>
                            <a:schemeClr val="bg1"/>
                          </a:solidFill>
                          <a:effectLst/>
                        </a:rPr>
                        <a:t>Bez odgovora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898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Podupireš i </a:t>
                      </a:r>
                      <a:r>
                        <a:rPr lang="hr-HR" sz="1800" dirty="0" err="1">
                          <a:effectLst/>
                        </a:rPr>
                        <a:t>lajkaš</a:t>
                      </a:r>
                      <a:r>
                        <a:rPr lang="hr-HR" sz="1800" dirty="0">
                          <a:effectLst/>
                        </a:rPr>
                        <a:t> pozitivne sadržaje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53%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37%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8%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8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Podupireš i </a:t>
                      </a:r>
                      <a:r>
                        <a:rPr lang="hr-HR" sz="1800" dirty="0" err="1">
                          <a:effectLst/>
                        </a:rPr>
                        <a:t>lajkaš</a:t>
                      </a:r>
                      <a:r>
                        <a:rPr lang="hr-HR" sz="1800" dirty="0">
                          <a:effectLst/>
                        </a:rPr>
                        <a:t> negativne sadržaje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81%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8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Podupireš druge u teškim situacijama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48,5%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8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Komentiraš ono što te se ne tiče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86%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8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Dramatiziraš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7%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87%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4%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8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Objavljuješ nešto o nekome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86%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98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2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22156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79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37189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02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5578865"/>
              </p:ext>
            </p:extLst>
          </p:nvPr>
        </p:nvGraphicFramePr>
        <p:xfrm>
          <a:off x="553680" y="991316"/>
          <a:ext cx="10698162" cy="558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210984647"/>
              </p:ext>
            </p:extLst>
          </p:nvPr>
        </p:nvGraphicFramePr>
        <p:xfrm>
          <a:off x="1326525" y="231819"/>
          <a:ext cx="8976574" cy="637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609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4813690"/>
              </p:ext>
            </p:extLst>
          </p:nvPr>
        </p:nvGraphicFramePr>
        <p:xfrm>
          <a:off x="605888" y="348379"/>
          <a:ext cx="10633075" cy="63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38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9052067"/>
              </p:ext>
            </p:extLst>
          </p:nvPr>
        </p:nvGraphicFramePr>
        <p:xfrm>
          <a:off x="914400" y="141288"/>
          <a:ext cx="10363200" cy="651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18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86488"/>
              </p:ext>
            </p:extLst>
          </p:nvPr>
        </p:nvGraphicFramePr>
        <p:xfrm>
          <a:off x="0" y="-1"/>
          <a:ext cx="12192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411"/>
                <a:gridCol w="2369247"/>
                <a:gridCol w="2490332"/>
                <a:gridCol w="2420373"/>
                <a:gridCol w="2152638"/>
              </a:tblGrid>
              <a:tr h="206545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JESI </a:t>
                      </a:r>
                      <a:r>
                        <a:rPr lang="hr-HR" sz="1800" dirty="0">
                          <a:effectLst/>
                        </a:rPr>
                        <a:t>LI I KOLIKO ČESTO NAKON KORIŠTENJA FACEBOOKA I SLIČNIH MEDIJA OSJETIO/LA: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92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baseline="0" dirty="0">
                          <a:solidFill>
                            <a:schemeClr val="bg1"/>
                          </a:solidFill>
                          <a:effectLst/>
                        </a:rPr>
                        <a:t>Često</a:t>
                      </a:r>
                      <a:endParaRPr lang="hr-HR" sz="16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baseline="0" dirty="0">
                          <a:solidFill>
                            <a:schemeClr val="bg1"/>
                          </a:solidFill>
                          <a:effectLst/>
                        </a:rPr>
                        <a:t>Rijetko ili ponekad</a:t>
                      </a:r>
                      <a:endParaRPr lang="hr-HR" sz="16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baseline="0" dirty="0">
                          <a:solidFill>
                            <a:schemeClr val="bg1"/>
                          </a:solidFill>
                          <a:effectLst/>
                        </a:rPr>
                        <a:t>Nikada</a:t>
                      </a:r>
                      <a:endParaRPr lang="hr-HR" sz="16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baseline="0" dirty="0">
                          <a:solidFill>
                            <a:schemeClr val="bg1"/>
                          </a:solidFill>
                          <a:effectLst/>
                        </a:rPr>
                        <a:t>Bez odgovora</a:t>
                      </a:r>
                      <a:endParaRPr lang="hr-HR" sz="16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792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Neraspoloženje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7,5%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35%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56,5%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1,4%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2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Nezadovoljstvo samim sobom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2,8%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15%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81%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1,4%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Nesudjelovanje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4,7%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19%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74%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2,3%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Depresiju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6,5%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9%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84%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2,3%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63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3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7746468"/>
              </p:ext>
            </p:extLst>
          </p:nvPr>
        </p:nvGraphicFramePr>
        <p:xfrm>
          <a:off x="914400" y="274320"/>
          <a:ext cx="10363200" cy="594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8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4952734"/>
              </p:ext>
            </p:extLst>
          </p:nvPr>
        </p:nvGraphicFramePr>
        <p:xfrm>
          <a:off x="914400" y="682625"/>
          <a:ext cx="10363200" cy="510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532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451788"/>
              </p:ext>
            </p:extLst>
          </p:nvPr>
        </p:nvGraphicFramePr>
        <p:xfrm>
          <a:off x="914400" y="773113"/>
          <a:ext cx="10363200" cy="501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897832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63</TotalTime>
  <Words>394</Words>
  <Application>Microsoft Office PowerPoint</Application>
  <PresentationFormat>Široki zaslon</PresentationFormat>
  <Paragraphs>149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Kapljica</vt:lpstr>
      <vt:lpstr>REZULTATI ISTRAŽIVANJA UTJECAJA DRUŠTVENIH MREŽA NA MLADE U OPĆINI PROZOR-RAMA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ISTRAŽIVANJA UTJECAJA DRUŠTVENIH MREŽA NA MLADE U OPĆINI PROZOR-RAMA</dc:title>
  <dc:creator>Korisnik</dc:creator>
  <cp:lastModifiedBy>Korisnik</cp:lastModifiedBy>
  <cp:revision>15</cp:revision>
  <dcterms:created xsi:type="dcterms:W3CDTF">2016-10-11T10:07:36Z</dcterms:created>
  <dcterms:modified xsi:type="dcterms:W3CDTF">2016-10-12T07:40:28Z</dcterms:modified>
</cp:coreProperties>
</file>